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22-02-2022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66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22-02-2022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988505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22-02-2022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381837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22-02-2022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142859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DB75B3-BC55-4547-A3B9-1C73D58C7E1C}" type="datetimeFigureOut">
              <a:rPr lang="en-US" smtClean="0"/>
              <a:t>22-02-2022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64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DB75B3-BC55-4547-A3B9-1C73D58C7E1C}" type="datetimeFigureOut">
              <a:rPr lang="en-US" smtClean="0"/>
              <a:t>22-02-2022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923612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DB75B3-BC55-4547-A3B9-1C73D58C7E1C}" type="datetimeFigureOut">
              <a:rPr lang="en-US" smtClean="0"/>
              <a:t>22-02-2022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381266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DB75B3-BC55-4547-A3B9-1C73D58C7E1C}" type="datetimeFigureOut">
              <a:rPr lang="en-US" smtClean="0"/>
              <a:t>22-02-2022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192778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1DB75B3-BC55-4547-A3B9-1C73D58C7E1C}" type="datetimeFigureOut">
              <a:rPr lang="en-US" smtClean="0"/>
              <a:t>22-02-2022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254143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1DB75B3-BC55-4547-A3B9-1C73D58C7E1C}" type="datetimeFigureOut">
              <a:rPr lang="en-US" smtClean="0"/>
              <a:t>22-02-2022</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66C98D0-77B5-4597-B2E5-A2DA799161EC}" type="slidenum">
              <a:rPr lang="en-US" smtClean="0"/>
              <a:t>‹#›</a:t>
            </a:fld>
            <a:endParaRPr lang="en-US"/>
          </a:p>
        </p:txBody>
      </p:sp>
    </p:spTree>
    <p:extLst>
      <p:ext uri="{BB962C8B-B14F-4D97-AF65-F5344CB8AC3E}">
        <p14:creationId xmlns:p14="http://schemas.microsoft.com/office/powerpoint/2010/main" val="45236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DB75B3-BC55-4547-A3B9-1C73D58C7E1C}" type="datetimeFigureOut">
              <a:rPr lang="en-US" smtClean="0"/>
              <a:t>22-02-2022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259269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1DB75B3-BC55-4547-A3B9-1C73D58C7E1C}" type="datetimeFigureOut">
              <a:rPr lang="en-US" smtClean="0"/>
              <a:t>22-02-2022</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66C98D0-77B5-4597-B2E5-A2DA799161EC}"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1484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60717"/>
            <a:ext cx="8289321" cy="461665"/>
          </a:xfrm>
          <a:prstGeom prst="rect">
            <a:avLst/>
          </a:prstGeom>
        </p:spPr>
        <p:txBody>
          <a:bodyPr wrap="none">
            <a:spAutoFit/>
          </a:bodyPr>
          <a:lstStyle/>
          <a:p>
            <a:pPr algn="ctr"/>
            <a:r>
              <a:rPr lang="vi-VN" sz="2400" b="1" smtClean="0">
                <a:solidFill>
                  <a:srgbClr val="FF0000"/>
                </a:solidFill>
                <a:latin typeface="+mj-lt"/>
              </a:rPr>
              <a:t>BÀI </a:t>
            </a:r>
            <a:r>
              <a:rPr lang="vi-VN" sz="2400" b="1" smtClean="0">
                <a:solidFill>
                  <a:srgbClr val="FF0000"/>
                </a:solidFill>
                <a:latin typeface="+mj-lt"/>
              </a:rPr>
              <a:t>1</a:t>
            </a:r>
            <a:r>
              <a:rPr lang="en-US" sz="2400" b="1" smtClean="0">
                <a:solidFill>
                  <a:srgbClr val="FF0000"/>
                </a:solidFill>
                <a:latin typeface="+mj-lt"/>
              </a:rPr>
              <a:t>2</a:t>
            </a:r>
            <a:r>
              <a:rPr lang="vi-VN" sz="2400" b="1" smtClean="0">
                <a:solidFill>
                  <a:srgbClr val="FF0000"/>
                </a:solidFill>
                <a:latin typeface="+mj-lt"/>
              </a:rPr>
              <a:t>: </a:t>
            </a:r>
            <a:r>
              <a:rPr lang="en-US" sz="2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CÁC LOẠI KIẾN TRÚC CỦA HỆ </a:t>
            </a:r>
            <a:r>
              <a:rPr lang="vi-VN" sz="2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CƠ </a:t>
            </a:r>
            <a:r>
              <a:rPr lang="vi-VN" sz="2400" b="1" dirty="0" smtClean="0">
                <a:solidFill>
                  <a:srgbClr val="FF0000"/>
                </a:solidFill>
                <a:latin typeface="+mj-lt"/>
              </a:rPr>
              <a:t>SỞ </a:t>
            </a:r>
            <a:r>
              <a:rPr lang="vi-VN" sz="2400" b="1" smtClean="0">
                <a:solidFill>
                  <a:srgbClr val="FF0000"/>
                </a:solidFill>
                <a:latin typeface="+mj-lt"/>
              </a:rPr>
              <a:t>DỮ </a:t>
            </a:r>
            <a:r>
              <a:rPr lang="vi-VN" sz="2400" b="1" smtClean="0">
                <a:solidFill>
                  <a:srgbClr val="FF0000"/>
                </a:solidFill>
                <a:latin typeface="+mj-lt"/>
              </a:rPr>
              <a:t>LIỆU</a:t>
            </a:r>
            <a:endParaRPr lang="vi-VN" sz="2400" b="1" dirty="0">
              <a:solidFill>
                <a:srgbClr val="FF0000"/>
              </a:solidFill>
              <a:latin typeface="+mj-lt"/>
            </a:endParaRPr>
          </a:p>
        </p:txBody>
      </p:sp>
      <p:sp>
        <p:nvSpPr>
          <p:cNvPr id="5" name="Rectangle 4"/>
          <p:cNvSpPr/>
          <p:nvPr/>
        </p:nvSpPr>
        <p:spPr>
          <a:xfrm>
            <a:off x="685800" y="1342328"/>
            <a:ext cx="5014514" cy="461665"/>
          </a:xfrm>
          <a:prstGeom prst="rect">
            <a:avLst/>
          </a:prstGeom>
        </p:spPr>
        <p:txBody>
          <a:bodyPr wrap="none">
            <a:spAutoFit/>
          </a:bodyPr>
          <a:lstStyle/>
          <a:p>
            <a:r>
              <a:rPr lang="vi-VN" sz="2400" b="1"/>
              <a:t>1. Các hệ cơ sở dữ liệu tập trung</a:t>
            </a:r>
            <a:endParaRPr lang="en-US" sz="2400" dirty="0">
              <a:latin typeface="Times New Roman" pitchFamily="18" charset="0"/>
              <a:cs typeface="Times New Roman" pitchFamily="18" charset="0"/>
            </a:endParaRPr>
          </a:p>
        </p:txBody>
      </p:sp>
      <p:sp>
        <p:nvSpPr>
          <p:cNvPr id="6" name="Rectangle 5"/>
          <p:cNvSpPr/>
          <p:nvPr/>
        </p:nvSpPr>
        <p:spPr>
          <a:xfrm>
            <a:off x="685800" y="3119735"/>
            <a:ext cx="3233770" cy="461665"/>
          </a:xfrm>
          <a:prstGeom prst="rect">
            <a:avLst/>
          </a:prstGeom>
        </p:spPr>
        <p:txBody>
          <a:bodyPr wrap="none">
            <a:spAutoFit/>
          </a:bodyPr>
          <a:lstStyle/>
          <a:p>
            <a:r>
              <a:rPr lang="en-US" sz="2400" b="1"/>
              <a:t>2. Các hệ CSDL </a:t>
            </a:r>
            <a:r>
              <a:rPr lang="en-US" sz="2400" b="1"/>
              <a:t>phân </a:t>
            </a:r>
            <a:r>
              <a:rPr lang="en-US" sz="2400" b="1" smtClean="0"/>
              <a:t>tán</a:t>
            </a:r>
            <a:endParaRPr lang="en-US"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1219200" y="1843322"/>
            <a:ext cx="5520813" cy="1200329"/>
          </a:xfrm>
          <a:prstGeom prst="rect">
            <a:avLst/>
          </a:prstGeom>
        </p:spPr>
        <p:txBody>
          <a:bodyPr wrap="square">
            <a:spAutoFit/>
          </a:bodyPr>
          <a:lstStyle/>
          <a:p>
            <a:r>
              <a:rPr lang="en-US" sz="2400">
                <a:latin typeface="Times New Roman" pitchFamily="18" charset="0"/>
                <a:cs typeface="Times New Roman" pitchFamily="18" charset="0"/>
              </a:rPr>
              <a:t>+ </a:t>
            </a:r>
            <a:r>
              <a:rPr lang="en-US" sz="2400"/>
              <a:t>Hệ CSDL cá nhân</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 </a:t>
            </a:r>
            <a:r>
              <a:rPr lang="en-US" sz="2400"/>
              <a:t>Hệ CSDL </a:t>
            </a:r>
            <a:r>
              <a:rPr lang="en-US" sz="2400"/>
              <a:t>trung </a:t>
            </a:r>
            <a:r>
              <a:rPr lang="en-US" sz="2400" smtClean="0"/>
              <a:t>tâm</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 </a:t>
            </a:r>
            <a:r>
              <a:rPr lang="en-US" sz="2400"/>
              <a:t>Hệ CSDL khách - chủ</a:t>
            </a:r>
            <a:r>
              <a:rPr lang="en-US" sz="240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0" name="Rectangle 9"/>
          <p:cNvSpPr/>
          <p:nvPr/>
        </p:nvSpPr>
        <p:spPr>
          <a:xfrm>
            <a:off x="1143000" y="3643303"/>
            <a:ext cx="2760406" cy="461665"/>
          </a:xfrm>
          <a:prstGeom prst="rect">
            <a:avLst/>
          </a:prstGeom>
        </p:spPr>
        <p:txBody>
          <a:bodyPr wrap="square">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endParaRPr lang="en-US" sz="2400" dirty="0">
              <a:latin typeface="Times New Roman" pitchFamily="18" charset="0"/>
              <a:cs typeface="Times New Roman" pitchFamily="18" charset="0"/>
            </a:endParaRPr>
          </a:p>
        </p:txBody>
      </p:sp>
      <p:sp>
        <p:nvSpPr>
          <p:cNvPr id="8" name="Rectangle 7"/>
          <p:cNvSpPr/>
          <p:nvPr/>
        </p:nvSpPr>
        <p:spPr>
          <a:xfrm>
            <a:off x="1143000" y="4110335"/>
            <a:ext cx="2760406" cy="461665"/>
          </a:xfrm>
          <a:prstGeom prst="rect">
            <a:avLst/>
          </a:prstGeom>
        </p:spPr>
        <p:txBody>
          <a:bodyPr wrap="square">
            <a:spAutoFit/>
          </a:bodyPr>
          <a:lstStyle/>
          <a:p>
            <a:r>
              <a:rPr lang="en-US" sz="2400" smtClean="0">
                <a:latin typeface="Times New Roman" pitchFamily="18" charset="0"/>
                <a:cs typeface="Times New Roman" pitchFamily="18" charset="0"/>
              </a:rPr>
              <a:t>- Ưu điểm</a:t>
            </a:r>
            <a:endParaRPr lang="en-US" sz="2400" dirty="0">
              <a:latin typeface="Times New Roman" pitchFamily="18" charset="0"/>
              <a:cs typeface="Times New Roman" pitchFamily="18" charset="0"/>
            </a:endParaRPr>
          </a:p>
        </p:txBody>
      </p:sp>
      <p:sp>
        <p:nvSpPr>
          <p:cNvPr id="12" name="Rectangle 11"/>
          <p:cNvSpPr/>
          <p:nvPr/>
        </p:nvSpPr>
        <p:spPr>
          <a:xfrm>
            <a:off x="1143000" y="4567535"/>
            <a:ext cx="2760406" cy="461665"/>
          </a:xfrm>
          <a:prstGeom prst="rect">
            <a:avLst/>
          </a:prstGeom>
        </p:spPr>
        <p:txBody>
          <a:bodyPr wrap="square">
            <a:spAutoFit/>
          </a:bodyPr>
          <a:lstStyle/>
          <a:p>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rPr>
              <a:t>Nhược điểm</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72397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5014514" cy="461665"/>
          </a:xfrm>
          <a:prstGeom prst="rect">
            <a:avLst/>
          </a:prstGeom>
        </p:spPr>
        <p:txBody>
          <a:bodyPr wrap="none">
            <a:spAutoFit/>
          </a:bodyPr>
          <a:lstStyle/>
          <a:p>
            <a:r>
              <a:rPr lang="vi-VN" sz="2400" b="1"/>
              <a:t>1. Các hệ cơ sở dữ liệu tập trung</a:t>
            </a:r>
            <a:endParaRPr lang="en-US" sz="2400" dirty="0">
              <a:latin typeface="Times New Roman" pitchFamily="18" charset="0"/>
              <a:cs typeface="Times New Roman" pitchFamily="18" charset="0"/>
            </a:endParaRPr>
          </a:p>
        </p:txBody>
      </p:sp>
      <p:sp>
        <p:nvSpPr>
          <p:cNvPr id="3" name="Rectangle 2"/>
          <p:cNvSpPr/>
          <p:nvPr/>
        </p:nvSpPr>
        <p:spPr>
          <a:xfrm>
            <a:off x="497681" y="852190"/>
            <a:ext cx="8148638" cy="2246769"/>
          </a:xfrm>
          <a:prstGeom prst="rect">
            <a:avLst/>
          </a:prstGeom>
        </p:spPr>
        <p:txBody>
          <a:bodyPr wrap="square">
            <a:spAutoFit/>
          </a:bodyPr>
          <a:lstStyle/>
          <a:p>
            <a:pPr algn="just"/>
            <a:r>
              <a:rPr lang="vi-VN" sz="2000" i="1" u="sng">
                <a:solidFill>
                  <a:srgbClr val="000000"/>
                </a:solidFill>
                <a:latin typeface="Times New Roman" panose="02020603050405020304" pitchFamily="18" charset="0"/>
                <a:cs typeface="Times New Roman" panose="02020603050405020304" pitchFamily="18" charset="0"/>
              </a:rPr>
              <a:t>a) Hệ CSDL cá nhân</a:t>
            </a:r>
          </a:p>
          <a:p>
            <a:pPr algn="just"/>
            <a:r>
              <a:rPr lang="vi-VN" sz="2000">
                <a:solidFill>
                  <a:srgbClr val="000000"/>
                </a:solidFill>
                <a:latin typeface="Times New Roman" panose="02020603050405020304" pitchFamily="18" charset="0"/>
                <a:cs typeface="Times New Roman" panose="02020603050405020304" pitchFamily="18" charset="0"/>
              </a:rPr>
              <a:t>• Hệ CSDL cá nhân là hệ CSDL có một người dùng. Thông thường, người này vưa thiết kế, tạo lập và bảo trì CSDL, đồng thời cũng là người khai thác thông tin, tự lập và hiển thị các báo cáo.</a:t>
            </a:r>
          </a:p>
          <a:p>
            <a:pPr algn="just"/>
            <a:r>
              <a:rPr lang="vi-VN" sz="2000">
                <a:solidFill>
                  <a:srgbClr val="000000"/>
                </a:solidFill>
                <a:latin typeface="Times New Roman" panose="02020603050405020304" pitchFamily="18" charset="0"/>
                <a:cs typeface="Times New Roman" panose="02020603050405020304" pitchFamily="18" charset="0"/>
              </a:rPr>
              <a:t>• Cá nhân đóng vai trò người quản trị CSDL, người viết chương trình ứng dụng, người dùng đầu cuối hệ thống.</a:t>
            </a:r>
          </a:p>
          <a:p>
            <a:pPr algn="just"/>
            <a:r>
              <a:rPr lang="vi-VN" sz="2000">
                <a:solidFill>
                  <a:srgbClr val="000000"/>
                </a:solidFill>
                <a:latin typeface="Times New Roman" panose="02020603050405020304" pitchFamily="18" charset="0"/>
                <a:cs typeface="Times New Roman" panose="02020603050405020304" pitchFamily="18" charset="0"/>
              </a:rPr>
              <a:t>• Việc triển khai khá đơn giản nhưng tính an toàn không cao.</a:t>
            </a:r>
          </a:p>
        </p:txBody>
      </p:sp>
      <p:sp>
        <p:nvSpPr>
          <p:cNvPr id="4" name="Rectangle 3"/>
          <p:cNvSpPr/>
          <p:nvPr/>
        </p:nvSpPr>
        <p:spPr>
          <a:xfrm>
            <a:off x="497681" y="3505200"/>
            <a:ext cx="8148638" cy="1631216"/>
          </a:xfrm>
          <a:prstGeom prst="rect">
            <a:avLst/>
          </a:prstGeom>
        </p:spPr>
        <p:txBody>
          <a:bodyPr wrap="square">
            <a:spAutoFit/>
          </a:bodyPr>
          <a:lstStyle/>
          <a:p>
            <a:pPr algn="just"/>
            <a:r>
              <a:rPr lang="vi-VN" sz="2000" i="1" u="sng">
                <a:solidFill>
                  <a:srgbClr val="000000"/>
                </a:solidFill>
                <a:latin typeface="+mj-lt"/>
              </a:rPr>
              <a:t>b) Hệ CSDL trung tâm</a:t>
            </a:r>
          </a:p>
          <a:p>
            <a:pPr algn="just"/>
            <a:r>
              <a:rPr lang="vi-VN" sz="2000">
                <a:solidFill>
                  <a:srgbClr val="000000"/>
                </a:solidFill>
                <a:latin typeface="+mj-lt"/>
              </a:rPr>
              <a:t>• Hệ cơ sở dữ liệu trung tâm là hệ CSDL được cài đặt trên máy tính trung tâm.</a:t>
            </a:r>
          </a:p>
          <a:p>
            <a:pPr algn="just"/>
            <a:r>
              <a:rPr lang="vi-VN" sz="2000">
                <a:solidFill>
                  <a:srgbClr val="000000"/>
                </a:solidFill>
                <a:latin typeface="+mj-lt"/>
              </a:rPr>
              <a:t>• Nhiều người dùng từ xa có thể truy cập CSDL thông qua các thiêt bị.</a:t>
            </a:r>
          </a:p>
          <a:p>
            <a:pPr algn="just"/>
            <a:r>
              <a:rPr lang="vi-VN" sz="2000">
                <a:solidFill>
                  <a:srgbClr val="000000"/>
                </a:solidFill>
                <a:latin typeface="+mj-lt"/>
              </a:rPr>
              <a:t>• Tùy thuộc vào quy mô, máy tính trung tâm có thể là một máy hay một dàn máy và có rất nhiều người dùng.</a:t>
            </a:r>
          </a:p>
        </p:txBody>
      </p:sp>
    </p:spTree>
    <p:extLst>
      <p:ext uri="{BB962C8B-B14F-4D97-AF65-F5344CB8AC3E}">
        <p14:creationId xmlns:p14="http://schemas.microsoft.com/office/powerpoint/2010/main" val="149523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35846"/>
            <a:ext cx="8763000" cy="3785652"/>
          </a:xfrm>
          <a:prstGeom prst="rect">
            <a:avLst/>
          </a:prstGeom>
        </p:spPr>
        <p:txBody>
          <a:bodyPr wrap="square">
            <a:spAutoFit/>
          </a:bodyPr>
          <a:lstStyle/>
          <a:p>
            <a:pPr algn="just"/>
            <a:r>
              <a:rPr lang="en-US" sz="2000" i="1" u="sng" smtClean="0">
                <a:solidFill>
                  <a:srgbClr val="000000"/>
                </a:solidFill>
                <a:latin typeface="Times New Roman" panose="02020603050405020304" pitchFamily="18" charset="0"/>
                <a:cs typeface="Times New Roman" panose="02020603050405020304" pitchFamily="18" charset="0"/>
              </a:rPr>
              <a:t>c</a:t>
            </a:r>
            <a:r>
              <a:rPr lang="vi-VN" sz="2000" i="1" u="sng" smtClean="0">
                <a:solidFill>
                  <a:srgbClr val="000000"/>
                </a:solidFill>
                <a:latin typeface="Times New Roman" panose="02020603050405020304" pitchFamily="18" charset="0"/>
                <a:cs typeface="Times New Roman" panose="02020603050405020304" pitchFamily="18" charset="0"/>
              </a:rPr>
              <a:t>) </a:t>
            </a:r>
            <a:r>
              <a:rPr lang="vi-VN" sz="2000" i="1" u="sng">
                <a:solidFill>
                  <a:srgbClr val="000000"/>
                </a:solidFill>
                <a:latin typeface="Times New Roman" panose="02020603050405020304" pitchFamily="18" charset="0"/>
                <a:cs typeface="Times New Roman" panose="02020603050405020304" pitchFamily="18" charset="0"/>
              </a:rPr>
              <a:t>Hệ CSDL khách - chủ</a:t>
            </a:r>
          </a:p>
          <a:p>
            <a:pPr algn="just"/>
            <a:r>
              <a:rPr lang="vi-VN" sz="2000">
                <a:solidFill>
                  <a:srgbClr val="000000"/>
                </a:solidFill>
                <a:latin typeface="Times New Roman" panose="02020603050405020304" pitchFamily="18" charset="0"/>
                <a:cs typeface="Times New Roman" panose="02020603050405020304" pitchFamily="18" charset="0"/>
              </a:rPr>
              <a:t>• Trong kiến trúc khách-chủ, các thành phần của hệ QTCSDL tương tác với nhau tạo nên hệ thống gồm thành phần yêu cầu tài nguyên và thành phần cấp tài nguyên. Hai thành phần này không nhất thiết phải cài đặt trên cùng một máy tính.</a:t>
            </a:r>
          </a:p>
          <a:p>
            <a:pPr algn="just"/>
            <a:r>
              <a:rPr lang="vi-VN" sz="2000">
                <a:solidFill>
                  <a:srgbClr val="000000"/>
                </a:solidFill>
                <a:latin typeface="Times New Roman" panose="02020603050405020304" pitchFamily="18" charset="0"/>
                <a:cs typeface="Times New Roman" panose="02020603050405020304" pitchFamily="18" charset="0"/>
              </a:rPr>
              <a:t>• Phần mềm yêu cầu tài nguyên có thể cài đặt nhiều máy khác nhau</a:t>
            </a:r>
          </a:p>
          <a:p>
            <a:pPr algn="just"/>
            <a:r>
              <a:rPr lang="vi-VN" sz="2000">
                <a:solidFill>
                  <a:srgbClr val="000000"/>
                </a:solidFill>
                <a:latin typeface="Times New Roman" panose="02020603050405020304" pitchFamily="18" charset="0"/>
                <a:cs typeface="Times New Roman" panose="02020603050405020304" pitchFamily="18" charset="0"/>
              </a:rPr>
              <a:t>• Phần mềm cấp tài nguyên:</a:t>
            </a:r>
          </a:p>
          <a:p>
            <a:pPr algn="just"/>
            <a:r>
              <a:rPr lang="vi-VN" sz="2000">
                <a:solidFill>
                  <a:srgbClr val="000000"/>
                </a:solidFill>
                <a:latin typeface="Times New Roman" panose="02020603050405020304" pitchFamily="18" charset="0"/>
                <a:cs typeface="Times New Roman" panose="02020603050405020304" pitchFamily="18" charset="0"/>
              </a:rPr>
              <a:t>   + Được cài đặt tại một máy chủ trên mạng (cục bộ)</a:t>
            </a:r>
          </a:p>
          <a:p>
            <a:pPr algn="just"/>
            <a:r>
              <a:rPr lang="vi-VN" sz="2000">
                <a:solidFill>
                  <a:srgbClr val="000000"/>
                </a:solidFill>
                <a:latin typeface="Times New Roman" panose="02020603050405020304" pitchFamily="18" charset="0"/>
                <a:cs typeface="Times New Roman" panose="02020603050405020304" pitchFamily="18" charset="0"/>
              </a:rPr>
              <a:t>   + Tiếp nhận yêu cầu truy vấn thông tin và xử lí các yêu cầu sau đó gửi kết quả tới máy khách.</a:t>
            </a:r>
          </a:p>
          <a:p>
            <a:pPr algn="just"/>
            <a:r>
              <a:rPr lang="vi-VN" sz="2000">
                <a:solidFill>
                  <a:srgbClr val="000000"/>
                </a:solidFill>
                <a:latin typeface="Times New Roman" panose="02020603050405020304" pitchFamily="18" charset="0"/>
                <a:cs typeface="Times New Roman" panose="02020603050405020304" pitchFamily="18" charset="0"/>
              </a:rPr>
              <a:t>   + Các xử lí máy chủ bao gồm: kiểm tra quyền truy cập dữ liệu, đảm bảo tính toàn vẹn dữ liệu bảo trì hệ thống.</a:t>
            </a:r>
          </a:p>
          <a:p>
            <a:pPr algn="just"/>
            <a:r>
              <a:rPr lang="vi-VN" sz="2000">
                <a:solidFill>
                  <a:srgbClr val="000000"/>
                </a:solidFill>
                <a:latin typeface="Times New Roman" panose="02020603050405020304" pitchFamily="18" charset="0"/>
                <a:cs typeface="Times New Roman" panose="02020603050405020304" pitchFamily="18" charset="0"/>
              </a:rPr>
              <a:t>   + Điều phối cập nhật, cập nhật </a:t>
            </a:r>
            <a:r>
              <a:rPr lang="vi-VN" sz="2000">
                <a:solidFill>
                  <a:srgbClr val="000000"/>
                </a:solidFill>
                <a:latin typeface="Times New Roman" panose="02020603050405020304" pitchFamily="18" charset="0"/>
                <a:cs typeface="Times New Roman" panose="02020603050405020304" pitchFamily="18" charset="0"/>
              </a:rPr>
              <a:t>dữ </a:t>
            </a:r>
            <a:r>
              <a:rPr lang="vi-VN" sz="2000" smtClean="0">
                <a:solidFill>
                  <a:srgbClr val="000000"/>
                </a:solidFill>
                <a:latin typeface="Times New Roman" panose="02020603050405020304" pitchFamily="18" charset="0"/>
                <a:cs typeface="Times New Roman" panose="02020603050405020304" pitchFamily="18" charset="0"/>
              </a:rPr>
              <a:t>liệu</a:t>
            </a:r>
            <a:endParaRPr lang="vi-VN" sz="2000">
              <a:solidFill>
                <a:srgbClr val="00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4800" y="4191000"/>
            <a:ext cx="8229600" cy="1785104"/>
          </a:xfrm>
          <a:prstGeom prst="rect">
            <a:avLst/>
          </a:prstGeom>
        </p:spPr>
        <p:txBody>
          <a:bodyPr wrap="square">
            <a:spAutoFit/>
          </a:bodyPr>
          <a:lstStyle/>
          <a:p>
            <a:pPr algn="just"/>
            <a:r>
              <a:rPr lang="vi-VN" smtClean="0">
                <a:solidFill>
                  <a:srgbClr val="000000"/>
                </a:solidFill>
                <a:latin typeface="Open Sans"/>
              </a:rPr>
              <a:t>•</a:t>
            </a:r>
            <a:r>
              <a:rPr lang="en-US" sz="2000" smtClean="0">
                <a:solidFill>
                  <a:srgbClr val="000000"/>
                </a:solidFill>
                <a:latin typeface="Times New Roman" panose="02020603050405020304" pitchFamily="18" charset="0"/>
                <a:cs typeface="Times New Roman" panose="02020603050405020304" pitchFamily="18" charset="0"/>
              </a:rPr>
              <a:t>Ưu</a:t>
            </a:r>
            <a:r>
              <a:rPr lang="vi-VN" smtClean="0">
                <a:solidFill>
                  <a:srgbClr val="000000"/>
                </a:solidFill>
                <a:latin typeface="Open Sans"/>
              </a:rPr>
              <a:t> điểm:</a:t>
            </a:r>
            <a:endParaRPr lang="vi-VN">
              <a:solidFill>
                <a:srgbClr val="000000"/>
              </a:solidFill>
              <a:latin typeface="Open Sans"/>
            </a:endParaRPr>
          </a:p>
          <a:p>
            <a:pPr algn="just"/>
            <a:r>
              <a:rPr lang="vi-VN">
                <a:solidFill>
                  <a:srgbClr val="000000"/>
                </a:solidFill>
                <a:latin typeface="Open Sans"/>
              </a:rPr>
              <a:t>   </a:t>
            </a:r>
            <a:r>
              <a:rPr lang="vi-VN">
                <a:solidFill>
                  <a:srgbClr val="000000"/>
                </a:solidFill>
                <a:latin typeface="Open Sans"/>
              </a:rPr>
              <a:t>+ </a:t>
            </a:r>
            <a:r>
              <a:rPr lang="en-US" smtClean="0">
                <a:solidFill>
                  <a:srgbClr val="000000"/>
                </a:solidFill>
                <a:latin typeface="Open Sans"/>
              </a:rPr>
              <a:t>C</a:t>
            </a:r>
            <a:r>
              <a:rPr lang="vi-VN" smtClean="0">
                <a:solidFill>
                  <a:srgbClr val="000000"/>
                </a:solidFill>
                <a:latin typeface="Open Sans"/>
              </a:rPr>
              <a:t>ác </a:t>
            </a:r>
            <a:r>
              <a:rPr lang="vi-VN">
                <a:solidFill>
                  <a:srgbClr val="000000"/>
                </a:solidFill>
                <a:latin typeface="Open Sans"/>
              </a:rPr>
              <a:t>CPU ở máy chủ và máy khách khác nhau có thể cùng chạy song song, mỗi CPU thực hiện một nhiệm vụ;</a:t>
            </a:r>
          </a:p>
          <a:p>
            <a:pPr algn="just"/>
            <a:r>
              <a:rPr lang="vi-VN">
                <a:solidFill>
                  <a:srgbClr val="000000"/>
                </a:solidFill>
                <a:latin typeface="Open Sans"/>
              </a:rPr>
              <a:t>   + Chi phí cho phần cứng giảm do chỉ cần máy chủ có cấu hình mạnh để lưu trữ và quản trị dữ liệu;</a:t>
            </a:r>
          </a:p>
          <a:p>
            <a:pPr algn="just"/>
            <a:r>
              <a:rPr lang="vi-VN">
                <a:solidFill>
                  <a:srgbClr val="000000"/>
                </a:solidFill>
                <a:latin typeface="Open Sans"/>
              </a:rPr>
              <a:t>   + Bổ sung máy khách dễ dàng</a:t>
            </a:r>
          </a:p>
        </p:txBody>
      </p:sp>
    </p:spTree>
    <p:extLst>
      <p:ext uri="{BB962C8B-B14F-4D97-AF65-F5344CB8AC3E}">
        <p14:creationId xmlns:p14="http://schemas.microsoft.com/office/powerpoint/2010/main" val="9556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475" y="618827"/>
            <a:ext cx="8458200" cy="923330"/>
          </a:xfrm>
          <a:prstGeom prst="rect">
            <a:avLst/>
          </a:prstGeom>
        </p:spPr>
        <p:txBody>
          <a:bodyPr wrap="square">
            <a:spAutoFit/>
          </a:bodyPr>
          <a:lstStyle/>
          <a:p>
            <a:pPr algn="just"/>
            <a:r>
              <a:rPr lang="vi-VN">
                <a:solidFill>
                  <a:srgbClr val="000000"/>
                </a:solidFill>
                <a:latin typeface="Open Sans"/>
              </a:rPr>
              <a:t>a) Khái niệm CSDL phân tán</a:t>
            </a:r>
          </a:p>
          <a:p>
            <a:pPr algn="just"/>
            <a:r>
              <a:rPr lang="vi-VN">
                <a:solidFill>
                  <a:srgbClr val="000000"/>
                </a:solidFill>
                <a:latin typeface="Open Sans"/>
              </a:rPr>
              <a:t>• CSDL phân tán là những hệ thống cho phép người dùng truy cập không chỉ dữ liệu đặt tại chỗ mà những dữ liệu để ở </a:t>
            </a:r>
            <a:r>
              <a:rPr lang="vi-VN">
                <a:solidFill>
                  <a:srgbClr val="000000"/>
                </a:solidFill>
                <a:latin typeface="Open Sans"/>
              </a:rPr>
              <a:t>xa</a:t>
            </a:r>
            <a:r>
              <a:rPr lang="vi-VN" smtClean="0">
                <a:solidFill>
                  <a:srgbClr val="000000"/>
                </a:solidFill>
                <a:latin typeface="Open Sans"/>
              </a:rPr>
              <a:t>.</a:t>
            </a:r>
            <a:endParaRPr lang="en-US"/>
          </a:p>
        </p:txBody>
      </p:sp>
      <p:sp>
        <p:nvSpPr>
          <p:cNvPr id="3" name="Rectangle 2"/>
          <p:cNvSpPr/>
          <p:nvPr/>
        </p:nvSpPr>
        <p:spPr>
          <a:xfrm>
            <a:off x="381000" y="152400"/>
            <a:ext cx="3233770" cy="461665"/>
          </a:xfrm>
          <a:prstGeom prst="rect">
            <a:avLst/>
          </a:prstGeom>
        </p:spPr>
        <p:txBody>
          <a:bodyPr wrap="none">
            <a:spAutoFit/>
          </a:bodyPr>
          <a:lstStyle/>
          <a:p>
            <a:r>
              <a:rPr lang="en-US" sz="2400" b="1"/>
              <a:t>2. Các hệ CSDL </a:t>
            </a:r>
            <a:r>
              <a:rPr lang="en-US" sz="2400" b="1"/>
              <a:t>phân </a:t>
            </a:r>
            <a:r>
              <a:rPr lang="en-US" sz="2400" b="1" smtClean="0"/>
              <a:t>tán</a:t>
            </a:r>
            <a:endParaRPr lang="en-US"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371475" y="1600200"/>
            <a:ext cx="8458200" cy="3139321"/>
          </a:xfrm>
          <a:prstGeom prst="rect">
            <a:avLst/>
          </a:prstGeom>
        </p:spPr>
        <p:txBody>
          <a:bodyPr wrap="square">
            <a:spAutoFit/>
          </a:bodyPr>
          <a:lstStyle/>
          <a:p>
            <a:pPr algn="just"/>
            <a:r>
              <a:rPr lang="vi-VN">
                <a:solidFill>
                  <a:srgbClr val="000000"/>
                </a:solidFill>
                <a:latin typeface="Open Sans"/>
              </a:rPr>
              <a:t>Các hệ CSDL phân tán cho phép truy cập được dữ liệu trong tất cả các đơn vị, dữ liệu được sử dụng nhiều nhất sẽ lưu tại đơn vị sử dụng.</a:t>
            </a:r>
          </a:p>
          <a:p>
            <a:pPr algn="just"/>
            <a:r>
              <a:rPr lang="vi-VN">
                <a:solidFill>
                  <a:srgbClr val="000000"/>
                </a:solidFill>
                <a:latin typeface="Open Sans"/>
              </a:rPr>
              <a:t>• CSDL phân tán là một tập hợp dữ liệu có liên quan (về mặt logic) được dùng chung và phân tán về mặt vật lí trên một mạng máy tính.</a:t>
            </a:r>
          </a:p>
          <a:p>
            <a:pPr algn="just"/>
            <a:r>
              <a:rPr lang="vi-VN">
                <a:solidFill>
                  <a:srgbClr val="000000"/>
                </a:solidFill>
                <a:latin typeface="Open Sans"/>
              </a:rPr>
              <a:t>• Một hệ QTCSDL phân tán là một hệ thống phần mềm cho phép quản trị CSDL phân tán và làm cho người sử dụng không nhận thấy sự phân tán về lưu trữ dữ liệu.</a:t>
            </a:r>
          </a:p>
          <a:p>
            <a:pPr algn="just"/>
            <a:r>
              <a:rPr lang="vi-VN">
                <a:solidFill>
                  <a:srgbClr val="000000"/>
                </a:solidFill>
                <a:latin typeface="Open Sans"/>
              </a:rPr>
              <a:t>• Người dùng truy cập vào CSDL phân tán thông qua chương trình ứng dụng. Các chương trình ứng dụng được chia làm hai loại:</a:t>
            </a:r>
          </a:p>
          <a:p>
            <a:pPr algn="just"/>
            <a:r>
              <a:rPr lang="vi-VN">
                <a:solidFill>
                  <a:srgbClr val="000000"/>
                </a:solidFill>
                <a:latin typeface="Open Sans"/>
              </a:rPr>
              <a:t>• Chương trình không yêu cầu dữ liệu từ nơi khác;</a:t>
            </a:r>
          </a:p>
          <a:p>
            <a:pPr algn="just"/>
            <a:r>
              <a:rPr lang="vi-VN">
                <a:solidFill>
                  <a:srgbClr val="000000"/>
                </a:solidFill>
                <a:latin typeface="Open Sans"/>
              </a:rPr>
              <a:t>• Chương trình có yêu cầu dữ liệu từ nơi khác.</a:t>
            </a:r>
          </a:p>
        </p:txBody>
      </p:sp>
    </p:spTree>
    <p:extLst>
      <p:ext uri="{BB962C8B-B14F-4D97-AF65-F5344CB8AC3E}">
        <p14:creationId xmlns:p14="http://schemas.microsoft.com/office/powerpoint/2010/main" val="2535538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2246769"/>
          </a:xfrm>
          <a:prstGeom prst="rect">
            <a:avLst/>
          </a:prstGeom>
        </p:spPr>
        <p:txBody>
          <a:bodyPr wrap="square">
            <a:spAutoFit/>
          </a:bodyPr>
          <a:lstStyle/>
          <a:p>
            <a:pPr algn="just"/>
            <a:r>
              <a:rPr lang="vi-VN" sz="2000" b="1">
                <a:solidFill>
                  <a:srgbClr val="000000"/>
                </a:solidFill>
                <a:latin typeface="+mj-lt"/>
              </a:rPr>
              <a:t>Ưu điểm:</a:t>
            </a:r>
            <a:endParaRPr lang="vi-VN" sz="2000">
              <a:solidFill>
                <a:srgbClr val="000000"/>
              </a:solidFill>
              <a:latin typeface="+mj-lt"/>
            </a:endParaRPr>
          </a:p>
          <a:p>
            <a:pPr algn="just"/>
            <a:r>
              <a:rPr lang="vi-VN" sz="2000">
                <a:solidFill>
                  <a:srgbClr val="000000"/>
                </a:solidFill>
                <a:latin typeface="+mj-lt"/>
              </a:rPr>
              <a:t>• Cấu trúc phân tán dữ liệu thích hợp cho bản chất phân tán của nhiều người dùng.</a:t>
            </a:r>
          </a:p>
          <a:p>
            <a:pPr algn="just"/>
            <a:r>
              <a:rPr lang="vi-VN" sz="2000">
                <a:solidFill>
                  <a:srgbClr val="000000"/>
                </a:solidFill>
                <a:latin typeface="+mj-lt"/>
              </a:rPr>
              <a:t>• Dữ liệu được chia sẻ trên mạng nhưng vẫn cho phép quản trị dữ liệu địa phương (dữ liệu đặt tại mỗi trạm)</a:t>
            </a:r>
          </a:p>
          <a:p>
            <a:pPr algn="just"/>
            <a:r>
              <a:rPr lang="vi-VN" sz="2000">
                <a:solidFill>
                  <a:srgbClr val="000000"/>
                </a:solidFill>
                <a:latin typeface="+mj-lt"/>
              </a:rPr>
              <a:t>• </a:t>
            </a:r>
            <a:r>
              <a:rPr lang="vi-VN" sz="2000" smtClean="0">
                <a:solidFill>
                  <a:srgbClr val="000000"/>
                </a:solidFill>
                <a:latin typeface="+mj-lt"/>
              </a:rPr>
              <a:t> </a:t>
            </a:r>
            <a:r>
              <a:rPr lang="vi-VN" sz="2000">
                <a:solidFill>
                  <a:srgbClr val="000000"/>
                </a:solidFill>
                <a:latin typeface="+mj-lt"/>
              </a:rPr>
              <a:t>Dữ liệu có tính tin cậy cao vì khi một nút gặp sự cố, có thể khôi phục được dữ liệu tại đây do bản sao của nó có thể được lưu trữ tại một nút khác nữa.</a:t>
            </a:r>
          </a:p>
        </p:txBody>
      </p:sp>
      <p:sp>
        <p:nvSpPr>
          <p:cNvPr id="3" name="Rectangle 2"/>
          <p:cNvSpPr/>
          <p:nvPr/>
        </p:nvSpPr>
        <p:spPr>
          <a:xfrm>
            <a:off x="304800" y="2665274"/>
            <a:ext cx="8382000" cy="1631216"/>
          </a:xfrm>
          <a:prstGeom prst="rect">
            <a:avLst/>
          </a:prstGeom>
        </p:spPr>
        <p:txBody>
          <a:bodyPr wrap="square">
            <a:spAutoFit/>
          </a:bodyPr>
          <a:lstStyle/>
          <a:p>
            <a:pPr algn="just"/>
            <a:r>
              <a:rPr lang="vi-VN" sz="2000" b="1">
                <a:solidFill>
                  <a:srgbClr val="000000"/>
                </a:solidFill>
                <a:latin typeface="+mj-lt"/>
              </a:rPr>
              <a:t>Hạn chế:</a:t>
            </a:r>
            <a:endParaRPr lang="vi-VN" sz="2000">
              <a:solidFill>
                <a:srgbClr val="000000"/>
              </a:solidFill>
              <a:latin typeface="+mj-lt"/>
            </a:endParaRPr>
          </a:p>
          <a:p>
            <a:pPr algn="just"/>
            <a:r>
              <a:rPr lang="vi-VN" sz="2000">
                <a:solidFill>
                  <a:srgbClr val="000000"/>
                </a:solidFill>
                <a:latin typeface="+mj-lt"/>
              </a:rPr>
              <a:t>• Hệ thống phức tạp hơn vì phải làm ẩn đi sự phân tán dữ liệu đối với người dùng.</a:t>
            </a:r>
          </a:p>
          <a:p>
            <a:pPr algn="just"/>
            <a:r>
              <a:rPr lang="vi-VN" sz="2000">
                <a:solidFill>
                  <a:srgbClr val="000000"/>
                </a:solidFill>
                <a:latin typeface="+mj-lt"/>
              </a:rPr>
              <a:t>• Chi phí cao hơn.</a:t>
            </a:r>
          </a:p>
          <a:p>
            <a:pPr algn="just"/>
            <a:r>
              <a:rPr lang="vi-VN" sz="2000" smtClean="0">
                <a:solidFill>
                  <a:srgbClr val="000000"/>
                </a:solidFill>
                <a:latin typeface="+mj-lt"/>
              </a:rPr>
              <a:t>• </a:t>
            </a:r>
            <a:r>
              <a:rPr lang="vi-VN" sz="2000">
                <a:solidFill>
                  <a:srgbClr val="000000"/>
                </a:solidFill>
                <a:latin typeface="+mj-lt"/>
              </a:rPr>
              <a:t>Đảm bảo an ninh khó khăn hơn.</a:t>
            </a:r>
          </a:p>
        </p:txBody>
      </p:sp>
    </p:spTree>
    <p:extLst>
      <p:ext uri="{BB962C8B-B14F-4D97-AF65-F5344CB8AC3E}">
        <p14:creationId xmlns:p14="http://schemas.microsoft.com/office/powerpoint/2010/main" val="215697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05342"/>
            <a:ext cx="8305800" cy="3831818"/>
          </a:xfrm>
          <a:prstGeom prst="rect">
            <a:avLst/>
          </a:prstGeom>
        </p:spPr>
        <p:txBody>
          <a:bodyPr wrap="square">
            <a:spAutoFit/>
          </a:bodyPr>
          <a:lstStyle/>
          <a:p>
            <a:pPr algn="just">
              <a:lnSpc>
                <a:spcPct val="150000"/>
              </a:lnSpc>
            </a:pPr>
            <a:r>
              <a:rPr lang="vi-VN">
                <a:solidFill>
                  <a:srgbClr val="000000"/>
                </a:solidFill>
                <a:latin typeface="Open Sans"/>
              </a:rPr>
              <a:t>Bảo mật là vấn đề chung cho cả hệ CSDL và những hệ thống khác, bảo mật trong CSDL là:</a:t>
            </a:r>
          </a:p>
          <a:p>
            <a:pPr algn="just">
              <a:lnSpc>
                <a:spcPct val="150000"/>
              </a:lnSpc>
            </a:pPr>
            <a:r>
              <a:rPr lang="vi-VN">
                <a:solidFill>
                  <a:srgbClr val="000000"/>
                </a:solidFill>
                <a:latin typeface="Open Sans"/>
              </a:rPr>
              <a:t>• Ngăn chặn các truy cập không được phép;</a:t>
            </a:r>
          </a:p>
          <a:p>
            <a:pPr algn="just">
              <a:lnSpc>
                <a:spcPct val="150000"/>
              </a:lnSpc>
            </a:pPr>
            <a:r>
              <a:rPr lang="vi-VN">
                <a:solidFill>
                  <a:srgbClr val="000000"/>
                </a:solidFill>
                <a:latin typeface="Open Sans"/>
              </a:rPr>
              <a:t>• Hạn chế tối đa các sai sót của người dùng;</a:t>
            </a:r>
          </a:p>
          <a:p>
            <a:pPr algn="just">
              <a:lnSpc>
                <a:spcPct val="150000"/>
              </a:lnSpc>
            </a:pPr>
            <a:r>
              <a:rPr lang="vi-VN">
                <a:solidFill>
                  <a:srgbClr val="000000"/>
                </a:solidFill>
                <a:latin typeface="Open Sans"/>
              </a:rPr>
              <a:t>• Đảm bảo thông tin không bị mất hoặc bị thay đổi ngoài ý muốn;</a:t>
            </a:r>
          </a:p>
          <a:p>
            <a:pPr algn="just">
              <a:lnSpc>
                <a:spcPct val="150000"/>
              </a:lnSpc>
            </a:pPr>
            <a:r>
              <a:rPr lang="vi-VN">
                <a:solidFill>
                  <a:srgbClr val="000000"/>
                </a:solidFill>
                <a:latin typeface="Open Sans"/>
              </a:rPr>
              <a:t>• Không tiết lộ nội dung dữ liệu cũng như chương trình xử lí;</a:t>
            </a:r>
          </a:p>
          <a:p>
            <a:pPr algn="just">
              <a:lnSpc>
                <a:spcPct val="150000"/>
              </a:lnSpc>
            </a:pPr>
            <a:r>
              <a:rPr lang="vi-VN" smtClean="0">
                <a:solidFill>
                  <a:srgbClr val="000000"/>
                </a:solidFill>
                <a:latin typeface="Open Sans"/>
              </a:rPr>
              <a:t> </a:t>
            </a:r>
            <a:r>
              <a:rPr lang="vi-VN">
                <a:solidFill>
                  <a:srgbClr val="000000"/>
                </a:solidFill>
                <a:latin typeface="Open Sans"/>
              </a:rPr>
              <a:t>Các giải pháp chủ yếu cho bảo mật hệ </a:t>
            </a:r>
            <a:r>
              <a:rPr lang="vi-VN">
                <a:solidFill>
                  <a:srgbClr val="000000"/>
                </a:solidFill>
                <a:latin typeface="Open Sans"/>
              </a:rPr>
              <a:t>thống </a:t>
            </a:r>
            <a:r>
              <a:rPr lang="en-US" smtClean="0">
                <a:solidFill>
                  <a:srgbClr val="000000"/>
                </a:solidFill>
                <a:latin typeface="Open Sans"/>
              </a:rPr>
              <a:t>:</a:t>
            </a:r>
            <a:r>
              <a:rPr lang="vi-VN" smtClean="0">
                <a:solidFill>
                  <a:srgbClr val="000000"/>
                </a:solidFill>
                <a:latin typeface="Open Sans"/>
              </a:rPr>
              <a:t> </a:t>
            </a:r>
            <a:r>
              <a:rPr lang="vi-VN">
                <a:solidFill>
                  <a:srgbClr val="000000"/>
                </a:solidFill>
                <a:latin typeface="Open Sans"/>
              </a:rPr>
              <a:t>chính sách và </a:t>
            </a:r>
            <a:r>
              <a:rPr lang="vi-VN">
                <a:solidFill>
                  <a:srgbClr val="000000"/>
                </a:solidFill>
                <a:latin typeface="Open Sans"/>
              </a:rPr>
              <a:t>ý </a:t>
            </a:r>
            <a:r>
              <a:rPr lang="vi-VN" smtClean="0">
                <a:solidFill>
                  <a:srgbClr val="000000"/>
                </a:solidFill>
                <a:latin typeface="Open Sans"/>
              </a:rPr>
              <a:t>thức</a:t>
            </a:r>
            <a:r>
              <a:rPr lang="en-US" smtClean="0">
                <a:solidFill>
                  <a:srgbClr val="000000"/>
                </a:solidFill>
                <a:latin typeface="Open Sans"/>
              </a:rPr>
              <a:t>;</a:t>
            </a:r>
            <a:r>
              <a:rPr lang="vi-VN" smtClean="0">
                <a:solidFill>
                  <a:srgbClr val="000000"/>
                </a:solidFill>
                <a:latin typeface="Open Sans"/>
              </a:rPr>
              <a:t> </a:t>
            </a:r>
            <a:r>
              <a:rPr lang="vi-VN">
                <a:solidFill>
                  <a:srgbClr val="000000"/>
                </a:solidFill>
                <a:latin typeface="Open Sans"/>
              </a:rPr>
              <a:t>phân quyền </a:t>
            </a:r>
            <a:r>
              <a:rPr lang="vi-VN">
                <a:solidFill>
                  <a:srgbClr val="000000"/>
                </a:solidFill>
                <a:latin typeface="Open Sans"/>
              </a:rPr>
              <a:t>truy </a:t>
            </a:r>
            <a:r>
              <a:rPr lang="vi-VN" smtClean="0">
                <a:solidFill>
                  <a:srgbClr val="000000"/>
                </a:solidFill>
                <a:latin typeface="Open Sans"/>
              </a:rPr>
              <a:t>cập</a:t>
            </a:r>
            <a:r>
              <a:rPr lang="en-US" smtClean="0">
                <a:solidFill>
                  <a:srgbClr val="000000"/>
                </a:solidFill>
                <a:latin typeface="Open Sans"/>
              </a:rPr>
              <a:t> </a:t>
            </a:r>
            <a:r>
              <a:rPr lang="vi-VN" smtClean="0">
                <a:solidFill>
                  <a:srgbClr val="000000"/>
                </a:solidFill>
                <a:latin typeface="Open Sans"/>
              </a:rPr>
              <a:t>và </a:t>
            </a:r>
            <a:r>
              <a:rPr lang="vi-VN">
                <a:solidFill>
                  <a:srgbClr val="000000"/>
                </a:solidFill>
                <a:latin typeface="Open Sans"/>
              </a:rPr>
              <a:t>nhận dạng </a:t>
            </a:r>
            <a:r>
              <a:rPr lang="vi-VN">
                <a:solidFill>
                  <a:srgbClr val="000000"/>
                </a:solidFill>
                <a:latin typeface="Open Sans"/>
              </a:rPr>
              <a:t>người </a:t>
            </a:r>
            <a:r>
              <a:rPr lang="vi-VN" smtClean="0">
                <a:solidFill>
                  <a:srgbClr val="000000"/>
                </a:solidFill>
                <a:latin typeface="Open Sans"/>
              </a:rPr>
              <a:t>d</a:t>
            </a:r>
            <a:r>
              <a:rPr lang="en-US">
                <a:solidFill>
                  <a:srgbClr val="000000"/>
                </a:solidFill>
                <a:latin typeface="Open Sans"/>
              </a:rPr>
              <a:t>ù</a:t>
            </a:r>
            <a:r>
              <a:rPr lang="vi-VN" smtClean="0">
                <a:solidFill>
                  <a:srgbClr val="000000"/>
                </a:solidFill>
                <a:latin typeface="Open Sans"/>
              </a:rPr>
              <a:t>ng</a:t>
            </a:r>
            <a:r>
              <a:rPr lang="en-US" smtClean="0">
                <a:solidFill>
                  <a:srgbClr val="000000"/>
                </a:solidFill>
                <a:latin typeface="Open Sans"/>
              </a:rPr>
              <a:t>;</a:t>
            </a:r>
            <a:r>
              <a:rPr lang="vi-VN" smtClean="0">
                <a:solidFill>
                  <a:srgbClr val="000000"/>
                </a:solidFill>
                <a:latin typeface="Open Sans"/>
              </a:rPr>
              <a:t> </a:t>
            </a:r>
            <a:r>
              <a:rPr lang="vi-VN">
                <a:solidFill>
                  <a:srgbClr val="000000"/>
                </a:solidFill>
                <a:latin typeface="Open Sans"/>
              </a:rPr>
              <a:t>mã hoá thông tin và nén </a:t>
            </a:r>
            <a:r>
              <a:rPr lang="vi-VN">
                <a:solidFill>
                  <a:srgbClr val="000000"/>
                </a:solidFill>
                <a:latin typeface="Open Sans"/>
              </a:rPr>
              <a:t>dữ </a:t>
            </a:r>
            <a:r>
              <a:rPr lang="vi-VN" smtClean="0">
                <a:solidFill>
                  <a:srgbClr val="000000"/>
                </a:solidFill>
                <a:latin typeface="Open Sans"/>
              </a:rPr>
              <a:t>liệu</a:t>
            </a:r>
            <a:r>
              <a:rPr lang="en-US" smtClean="0">
                <a:solidFill>
                  <a:srgbClr val="000000"/>
                </a:solidFill>
                <a:latin typeface="Open Sans"/>
              </a:rPr>
              <a:t>;</a:t>
            </a:r>
            <a:r>
              <a:rPr lang="vi-VN" smtClean="0">
                <a:solidFill>
                  <a:srgbClr val="000000"/>
                </a:solidFill>
                <a:latin typeface="Open Sans"/>
              </a:rPr>
              <a:t> </a:t>
            </a:r>
            <a:r>
              <a:rPr lang="vi-VN">
                <a:solidFill>
                  <a:srgbClr val="000000"/>
                </a:solidFill>
                <a:latin typeface="Open Sans"/>
              </a:rPr>
              <a:t>lưu biên bản.</a:t>
            </a:r>
          </a:p>
        </p:txBody>
      </p:sp>
      <p:sp>
        <p:nvSpPr>
          <p:cNvPr id="3" name="Rectangle 2"/>
          <p:cNvSpPr/>
          <p:nvPr/>
        </p:nvSpPr>
        <p:spPr>
          <a:xfrm>
            <a:off x="533400" y="304800"/>
            <a:ext cx="8305800" cy="830997"/>
          </a:xfrm>
          <a:prstGeom prst="rect">
            <a:avLst/>
          </a:prstGeom>
        </p:spPr>
        <p:txBody>
          <a:bodyPr wrap="square">
            <a:spAutoFit/>
          </a:bodyPr>
          <a:lstStyle/>
          <a:p>
            <a:pPr algn="ctr"/>
            <a:r>
              <a:rPr lang="vi-VN" sz="2400" b="1" smtClean="0">
                <a:solidFill>
                  <a:srgbClr val="222222"/>
                </a:solidFill>
                <a:latin typeface="Times New Roman" panose="02020603050405020304" pitchFamily="18" charset="0"/>
                <a:cs typeface="Times New Roman" panose="02020603050405020304" pitchFamily="18" charset="0"/>
              </a:rPr>
              <a:t>BÀI 13: BẢO MẬT THÔNG TIN </a:t>
            </a:r>
            <a:endParaRPr lang="en-US" sz="2400" b="1" smtClean="0">
              <a:solidFill>
                <a:srgbClr val="222222"/>
              </a:solidFill>
              <a:latin typeface="Times New Roman" panose="02020603050405020304" pitchFamily="18" charset="0"/>
              <a:cs typeface="Times New Roman" panose="02020603050405020304" pitchFamily="18" charset="0"/>
            </a:endParaRPr>
          </a:p>
          <a:p>
            <a:pPr algn="ctr"/>
            <a:r>
              <a:rPr lang="vi-VN" sz="2400" b="1" smtClean="0">
                <a:solidFill>
                  <a:srgbClr val="222222"/>
                </a:solidFill>
                <a:latin typeface="Times New Roman" panose="02020603050405020304" pitchFamily="18" charset="0"/>
                <a:cs typeface="Times New Roman" panose="02020603050405020304" pitchFamily="18" charset="0"/>
              </a:rPr>
              <a:t>TRONG CÁC HỆ CƠ SỞ DỮ LI</a:t>
            </a:r>
            <a:r>
              <a:rPr lang="en-US" sz="2400" b="1" smtClean="0">
                <a:solidFill>
                  <a:srgbClr val="222222"/>
                </a:solidFill>
                <a:latin typeface="Times New Roman" panose="02020603050405020304" pitchFamily="18" charset="0"/>
                <a:cs typeface="Times New Roman" panose="02020603050405020304" pitchFamily="18" charset="0"/>
              </a:rPr>
              <a:t>ỆU</a:t>
            </a:r>
            <a:endParaRPr lang="vi-VN" sz="2400" b="1" i="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92255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328</TotalTime>
  <Words>773</Words>
  <Application>Microsoft Office PowerPoint</Application>
  <PresentationFormat>On-screen Show (4:3)</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Open Sans</vt:lpstr>
      <vt:lpstr>Tahoma</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Minh1082QN</cp:lastModifiedBy>
  <cp:revision>37</cp:revision>
  <dcterms:created xsi:type="dcterms:W3CDTF">2022-02-07T23:35:01Z</dcterms:created>
  <dcterms:modified xsi:type="dcterms:W3CDTF">2022-02-22T09:22:36Z</dcterms:modified>
</cp:coreProperties>
</file>